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78" r:id="rId7"/>
    <p:sldId id="261" r:id="rId8"/>
    <p:sldId id="280" r:id="rId9"/>
    <p:sldId id="273" r:id="rId10"/>
    <p:sldId id="279" r:id="rId11"/>
    <p:sldId id="265" r:id="rId12"/>
    <p:sldId id="277" r:id="rId13"/>
    <p:sldId id="268" r:id="rId14"/>
    <p:sldId id="266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0256" autoAdjust="0"/>
  </p:normalViewPr>
  <p:slideViewPr>
    <p:cSldViewPr snapToGrid="0">
      <p:cViewPr varScale="1">
        <p:scale>
          <a:sx n="45" d="100"/>
          <a:sy n="45" d="100"/>
        </p:scale>
        <p:origin x="1485" y="21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1854" y="-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sl-SI" noProof="0" dirty="0"/>
              <a:t>pristop</a:t>
            </a:r>
            <a:r>
              <a:rPr lang="en-US" dirty="0"/>
              <a:t> v </a:t>
            </a:r>
            <a:r>
              <a:rPr lang="en-US" dirty="0" err="1"/>
              <a:t>informaciskih</a:t>
            </a:r>
            <a:r>
              <a:rPr lang="en-US" dirty="0"/>
              <a:t> </a:t>
            </a:r>
            <a:r>
              <a:rPr lang="en-US" dirty="0" err="1"/>
              <a:t>tehnologijah</a:t>
            </a:r>
            <a:r>
              <a:rPr lang="en-US" dirty="0"/>
              <a:t>, ki </a:t>
            </a:r>
            <a:r>
              <a:rPr lang="en-US" dirty="0" err="1"/>
              <a:t>omogoča</a:t>
            </a:r>
            <a:r>
              <a:rPr lang="en-US" dirty="0"/>
              <a:t>, da </a:t>
            </a:r>
            <a:r>
              <a:rPr lang="en-US" dirty="0" err="1"/>
              <a:t>virtualizirane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in </a:t>
            </a:r>
            <a:r>
              <a:rPr lang="en-US" dirty="0" err="1"/>
              <a:t>storitve</a:t>
            </a:r>
            <a:r>
              <a:rPr lang="en-US" dirty="0"/>
              <a:t> </a:t>
            </a:r>
            <a:r>
              <a:rPr lang="en-US" dirty="0" err="1"/>
              <a:t>ostanejo</a:t>
            </a:r>
            <a:r>
              <a:rPr lang="en-US" dirty="0"/>
              <a:t> </a:t>
            </a:r>
            <a:r>
              <a:rPr lang="en-US" dirty="0" err="1"/>
              <a:t>dostopne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morebitnih</a:t>
            </a:r>
            <a:r>
              <a:rPr lang="en-US" dirty="0"/>
              <a:t> </a:t>
            </a:r>
            <a:r>
              <a:rPr lang="en-US" dirty="0" err="1"/>
              <a:t>okvarah</a:t>
            </a:r>
            <a:r>
              <a:rPr lang="en-US" dirty="0"/>
              <a:t> </a:t>
            </a:r>
            <a:r>
              <a:rPr lang="en-US" dirty="0" err="1"/>
              <a:t>strojne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programske</a:t>
            </a:r>
            <a:r>
              <a:rPr lang="en-US" dirty="0"/>
              <a:t> </a:t>
            </a:r>
            <a:r>
              <a:rPr lang="en-US" dirty="0" err="1"/>
              <a:t>opreme</a:t>
            </a:r>
            <a:r>
              <a:rPr lang="en-US" dirty="0"/>
              <a:t>. Je </a:t>
            </a:r>
            <a:r>
              <a:rPr lang="en-US" dirty="0" err="1"/>
              <a:t>ključna</a:t>
            </a:r>
            <a:r>
              <a:rPr lang="en-US" dirty="0"/>
              <a:t> </a:t>
            </a:r>
            <a:r>
              <a:rPr lang="en-US" dirty="0" err="1"/>
              <a:t>komponenta</a:t>
            </a:r>
            <a:r>
              <a:rPr lang="en-US" dirty="0"/>
              <a:t> </a:t>
            </a:r>
            <a:r>
              <a:rPr lang="en-US" dirty="0" err="1"/>
              <a:t>današnjih</a:t>
            </a:r>
            <a:r>
              <a:rPr lang="en-US" dirty="0"/>
              <a:t> IT </a:t>
            </a:r>
            <a:r>
              <a:rPr lang="en-US" dirty="0" err="1"/>
              <a:t>sistemov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je </a:t>
            </a:r>
            <a:r>
              <a:rPr lang="en-US" dirty="0" err="1"/>
              <a:t>neprekinjeno</a:t>
            </a:r>
            <a:r>
              <a:rPr lang="en-US" dirty="0"/>
              <a:t> </a:t>
            </a:r>
            <a:r>
              <a:rPr lang="en-US" dirty="0" err="1"/>
              <a:t>delovanje</a:t>
            </a:r>
            <a:r>
              <a:rPr lang="en-US" dirty="0"/>
              <a:t> </a:t>
            </a:r>
            <a:r>
              <a:rPr lang="en-US" dirty="0" err="1"/>
              <a:t>kritično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 </a:t>
            </a:r>
            <a:r>
              <a:rPr lang="en-US" dirty="0" err="1"/>
              <a:t>pomočjo</a:t>
            </a:r>
            <a:r>
              <a:rPr lang="en-US" dirty="0"/>
              <a:t> HA </a:t>
            </a:r>
            <a:r>
              <a:rPr lang="en-US" dirty="0" err="1"/>
              <a:t>organizacije</a:t>
            </a:r>
            <a:r>
              <a:rPr lang="en-US" dirty="0"/>
              <a:t> </a:t>
            </a:r>
            <a:r>
              <a:rPr lang="en-US" dirty="0" err="1"/>
              <a:t>zmanjšajo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popolnoma</a:t>
            </a:r>
            <a:r>
              <a:rPr lang="en-US" dirty="0"/>
              <a:t> </a:t>
            </a:r>
            <a:r>
              <a:rPr lang="en-US" dirty="0" err="1"/>
              <a:t>odpravijo</a:t>
            </a:r>
            <a:r>
              <a:rPr lang="en-US" dirty="0"/>
              <a:t> </a:t>
            </a:r>
            <a:r>
              <a:rPr lang="en-US" dirty="0" err="1"/>
              <a:t>izpade</a:t>
            </a:r>
            <a:r>
              <a:rPr lang="en-US" dirty="0"/>
              <a:t> </a:t>
            </a:r>
            <a:r>
              <a:rPr lang="en-US" dirty="0" err="1"/>
              <a:t>delovanja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samodejno</a:t>
            </a:r>
            <a:r>
              <a:rPr lang="en-US" dirty="0"/>
              <a:t> </a:t>
            </a:r>
            <a:r>
              <a:rPr lang="en-US" dirty="0" err="1"/>
              <a:t>preusmeri</a:t>
            </a:r>
            <a:r>
              <a:rPr lang="en-US" dirty="0"/>
              <a:t> </a:t>
            </a:r>
            <a:r>
              <a:rPr lang="en-US" dirty="0" err="1"/>
              <a:t>obremenitve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nedostopnih</a:t>
            </a:r>
            <a:r>
              <a:rPr lang="en-US" dirty="0"/>
              <a:t> </a:t>
            </a:r>
            <a:r>
              <a:rPr lang="en-US" dirty="0" err="1"/>
              <a:t>vozlišč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tista</a:t>
            </a:r>
            <a:r>
              <a:rPr lang="en-US" dirty="0"/>
              <a:t> ki so </a:t>
            </a:r>
            <a:r>
              <a:rPr lang="en-US" dirty="0" err="1"/>
              <a:t>operativna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Pogosto</a:t>
            </a:r>
            <a:r>
              <a:rPr lang="en-US" dirty="0"/>
              <a:t> se to </a:t>
            </a:r>
            <a:r>
              <a:rPr lang="en-US" dirty="0" err="1"/>
              <a:t>doseže</a:t>
            </a:r>
            <a:r>
              <a:rPr lang="en-US" dirty="0"/>
              <a:t> z </a:t>
            </a:r>
            <a:r>
              <a:rPr lang="en-US" dirty="0" err="1"/>
              <a:t>vzpostavljanjem</a:t>
            </a:r>
            <a:r>
              <a:rPr lang="en-US" dirty="0"/>
              <a:t> </a:t>
            </a:r>
            <a:r>
              <a:rPr lang="en-US" dirty="0" err="1"/>
              <a:t>clustrov</a:t>
            </a:r>
            <a:r>
              <a:rPr lang="en-US" dirty="0"/>
              <a:t> </a:t>
            </a:r>
            <a:r>
              <a:rPr lang="en-US" dirty="0" err="1"/>
              <a:t>večih</a:t>
            </a:r>
            <a:r>
              <a:rPr lang="en-US" dirty="0"/>
              <a:t> </a:t>
            </a:r>
            <a:r>
              <a:rPr lang="en-US" dirty="0" err="1"/>
              <a:t>strežnikov</a:t>
            </a:r>
            <a:r>
              <a:rPr lang="en-US" dirty="0"/>
              <a:t>, ki so </a:t>
            </a:r>
            <a:r>
              <a:rPr lang="en-US" dirty="0" err="1"/>
              <a:t>navzven</a:t>
            </a:r>
            <a:r>
              <a:rPr lang="en-US" dirty="0"/>
              <a:t> </a:t>
            </a:r>
            <a:r>
              <a:rPr lang="en-US" dirty="0" err="1"/>
              <a:t>predstavljeni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</a:t>
            </a:r>
            <a:r>
              <a:rPr lang="en-US" dirty="0" err="1"/>
              <a:t>enoten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</a:t>
            </a:r>
            <a:r>
              <a:rPr lang="en-US" dirty="0" err="1"/>
              <a:t>Poznamo</a:t>
            </a:r>
            <a:r>
              <a:rPr lang="en-US" dirty="0"/>
              <a:t> pa </a:t>
            </a:r>
            <a:r>
              <a:rPr lang="en-US" dirty="0" err="1"/>
              <a:t>več</a:t>
            </a:r>
            <a:r>
              <a:rPr lang="en-US" dirty="0"/>
              <a:t> </a:t>
            </a:r>
            <a:r>
              <a:rPr lang="en-US" dirty="0" err="1"/>
              <a:t>različnih</a:t>
            </a:r>
            <a:r>
              <a:rPr lang="en-US" dirty="0"/>
              <a:t> </a:t>
            </a:r>
            <a:r>
              <a:rPr lang="en-US" dirty="0" err="1"/>
              <a:t>načinov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HA </a:t>
            </a:r>
            <a:r>
              <a:rPr lang="en-US" dirty="0" err="1"/>
              <a:t>dosežemo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Uspel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uspešno</a:t>
            </a:r>
            <a:r>
              <a:rPr lang="en-US" dirty="0"/>
              <a:t> </a:t>
            </a:r>
            <a:r>
              <a:rPr lang="en-US" dirty="0" err="1"/>
              <a:t>vzpostaviti</a:t>
            </a:r>
            <a:r>
              <a:rPr lang="en-US" dirty="0"/>
              <a:t> HA. </a:t>
            </a:r>
            <a:r>
              <a:rPr lang="en-US" dirty="0" err="1"/>
              <a:t>Ugotovitev</a:t>
            </a:r>
            <a:r>
              <a:rPr lang="en-US" dirty="0"/>
              <a:t> je, da so </a:t>
            </a:r>
            <a:r>
              <a:rPr lang="en-US" dirty="0" err="1"/>
              <a:t>časi</a:t>
            </a:r>
            <a:r>
              <a:rPr lang="en-US" dirty="0"/>
              <a:t> za </a:t>
            </a:r>
            <a:r>
              <a:rPr lang="en-US" dirty="0" err="1"/>
              <a:t>migracijo</a:t>
            </a:r>
            <a:r>
              <a:rPr lang="en-US" dirty="0"/>
              <a:t> in </a:t>
            </a:r>
            <a:r>
              <a:rPr lang="en-US" dirty="0" err="1"/>
              <a:t>prebujanje</a:t>
            </a:r>
            <a:r>
              <a:rPr lang="en-US" dirty="0"/>
              <a:t> </a:t>
            </a:r>
            <a:r>
              <a:rPr lang="en-US" dirty="0" err="1"/>
              <a:t>preveliki</a:t>
            </a:r>
            <a:r>
              <a:rPr lang="en-US" dirty="0"/>
              <a:t> za </a:t>
            </a:r>
            <a:r>
              <a:rPr lang="en-US" dirty="0" err="1"/>
              <a:t>implementacijo</a:t>
            </a:r>
            <a:r>
              <a:rPr lang="en-US" dirty="0"/>
              <a:t> v </a:t>
            </a:r>
            <a:r>
              <a:rPr lang="en-US" dirty="0" err="1"/>
              <a:t>produkcijski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5 </a:t>
            </a:r>
            <a:r>
              <a:rPr lang="en-US" dirty="0" err="1"/>
              <a:t>devetk</a:t>
            </a:r>
            <a:r>
              <a:rPr lang="en-US" dirty="0"/>
              <a:t> pi </a:t>
            </a:r>
            <a:r>
              <a:rPr lang="en-US" dirty="0" err="1"/>
              <a:t>porabli</a:t>
            </a:r>
            <a:r>
              <a:rPr lang="en-US" dirty="0"/>
              <a:t> v 3 </a:t>
            </a:r>
            <a:r>
              <a:rPr lang="en-US" dirty="0" err="1"/>
              <a:t>izpadih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kakšni</a:t>
            </a:r>
            <a:r>
              <a:rPr lang="en-US" dirty="0"/>
              <a:t> </a:t>
            </a:r>
            <a:r>
              <a:rPr lang="en-US" dirty="0" err="1"/>
              <a:t>večji</a:t>
            </a:r>
            <a:r>
              <a:rPr lang="en-US" dirty="0"/>
              <a:t> </a:t>
            </a:r>
            <a:r>
              <a:rPr lang="en-US" dirty="0" err="1"/>
              <a:t>virutalki</a:t>
            </a:r>
            <a:r>
              <a:rPr lang="en-US" dirty="0"/>
              <a:t> pa </a:t>
            </a:r>
            <a:r>
              <a:rPr lang="en-US" dirty="0" err="1"/>
              <a:t>kar</a:t>
            </a:r>
            <a:r>
              <a:rPr lang="en-US" dirty="0"/>
              <a:t> v 1. Je pa </a:t>
            </a:r>
            <a:r>
              <a:rPr lang="en-US" dirty="0" err="1"/>
              <a:t>zelo</a:t>
            </a:r>
            <a:r>
              <a:rPr lang="en-US" dirty="0"/>
              <a:t> dobra in </a:t>
            </a:r>
            <a:r>
              <a:rPr lang="en-US" dirty="0" err="1"/>
              <a:t>precej</a:t>
            </a:r>
            <a:r>
              <a:rPr lang="en-US" dirty="0"/>
              <a:t> </a:t>
            </a:r>
            <a:r>
              <a:rPr lang="en-US" dirty="0" err="1"/>
              <a:t>enostavna</a:t>
            </a:r>
            <a:r>
              <a:rPr lang="en-US" dirty="0"/>
              <a:t> </a:t>
            </a:r>
            <a:r>
              <a:rPr lang="en-US" dirty="0" err="1"/>
              <a:t>rešitev</a:t>
            </a:r>
            <a:r>
              <a:rPr lang="en-US" dirty="0"/>
              <a:t>. </a:t>
            </a:r>
          </a:p>
          <a:p>
            <a:r>
              <a:rPr lang="en-US" dirty="0" err="1"/>
              <a:t>Težave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katere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naletel</a:t>
            </a:r>
            <a:r>
              <a:rPr lang="en-US" dirty="0"/>
              <a:t>… nested </a:t>
            </a:r>
            <a:r>
              <a:rPr lang="en-US" dirty="0" err="1"/>
              <a:t>virtualizacija</a:t>
            </a:r>
            <a:r>
              <a:rPr lang="en-US" dirty="0"/>
              <a:t> </a:t>
            </a:r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traja</a:t>
            </a:r>
            <a:r>
              <a:rPr lang="en-US" dirty="0"/>
              <a:t> </a:t>
            </a:r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stoji</a:t>
            </a:r>
            <a:r>
              <a:rPr lang="en-US" dirty="0"/>
              <a:t>, </a:t>
            </a:r>
            <a:r>
              <a:rPr lang="en-US" dirty="0" err="1"/>
              <a:t>zelo</a:t>
            </a:r>
            <a:r>
              <a:rPr lang="en-US" dirty="0"/>
              <a:t> </a:t>
            </a:r>
            <a:r>
              <a:rPr lang="en-US" dirty="0" err="1"/>
              <a:t>slabo</a:t>
            </a:r>
            <a:r>
              <a:rPr lang="en-US" dirty="0"/>
              <a:t> </a:t>
            </a:r>
            <a:r>
              <a:rPr lang="en-US" dirty="0" err="1"/>
              <a:t>dokumentiran</a:t>
            </a:r>
            <a:r>
              <a:rPr lang="en-US" dirty="0"/>
              <a:t> </a:t>
            </a:r>
            <a:r>
              <a:rPr lang="en-US" dirty="0" err="1"/>
              <a:t>proxmox</a:t>
            </a:r>
            <a:r>
              <a:rPr lang="en-US" dirty="0"/>
              <a:t> HA, </a:t>
            </a:r>
            <a:r>
              <a:rPr lang="en-US" dirty="0" err="1"/>
              <a:t>ugotovil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pomembna</a:t>
            </a:r>
            <a:r>
              <a:rPr lang="en-US" dirty="0"/>
              <a:t> so </a:t>
            </a:r>
            <a:r>
              <a:rPr lang="en-US" dirty="0" err="1"/>
              <a:t>poimenovanja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Za </a:t>
            </a:r>
            <a:r>
              <a:rPr lang="en-US" dirty="0" err="1"/>
              <a:t>naprej</a:t>
            </a:r>
            <a:r>
              <a:rPr lang="en-US" dirty="0"/>
              <a:t> : </a:t>
            </a:r>
            <a:r>
              <a:rPr lang="en-US" dirty="0" err="1"/>
              <a:t>želim</a:t>
            </a:r>
            <a:r>
              <a:rPr lang="en-US" dirty="0"/>
              <a:t>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vozlišče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oddaljeni</a:t>
            </a:r>
            <a:r>
              <a:rPr lang="en-US" dirty="0"/>
              <a:t> </a:t>
            </a:r>
            <a:r>
              <a:rPr lang="en-US" dirty="0" err="1"/>
              <a:t>lokaciji</a:t>
            </a:r>
            <a:endParaRPr lang="en-US" dirty="0"/>
          </a:p>
          <a:p>
            <a:r>
              <a:rPr lang="en-US" dirty="0"/>
              <a:t>Load balancing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gre</a:t>
            </a:r>
            <a:r>
              <a:rPr lang="en-US" dirty="0"/>
              <a:t> le za failover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Namen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moje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projektne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naloge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je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vzpostavitev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gruče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treh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ProxMox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strežnikov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na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katerih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bo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postavljen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virtualka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in/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ali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container, ki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bo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vključen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v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ProxMoxov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sistem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visokorazpoložljivosti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(HA). S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tem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bomo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zagotovili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"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neprekinjeno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delovanje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"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sistema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tudi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v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primeru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izpadov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posameznih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strežnikov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b="0" i="0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Na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tem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sistemu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bo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deloval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osnovni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Linux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strežnik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z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nameščenim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Apache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spletnih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strežnikom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, ki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bo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omogočal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preverjanje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dostopnosti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do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strežnika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in s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tem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potrjevanje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funkcionalnosti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F0F6FC"/>
                </a:solidFill>
                <a:effectLst/>
                <a:latin typeface="-apple-system"/>
              </a:rPr>
              <a:t>visokorazpoložljivosti</a:t>
            </a:r>
            <a:r>
              <a:rPr lang="en-US" b="0" i="0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endParaRPr lang="en-US" dirty="0"/>
          </a:p>
          <a:p>
            <a:r>
              <a:rPr lang="en-US" dirty="0"/>
              <a:t>Po </a:t>
            </a:r>
            <a:r>
              <a:rPr lang="en-US" dirty="0" err="1"/>
              <a:t>možnosti</a:t>
            </a:r>
            <a:r>
              <a:rPr lang="en-US" dirty="0"/>
              <a:t> bi </a:t>
            </a:r>
            <a:r>
              <a:rPr lang="en-US" dirty="0" err="1"/>
              <a:t>dodali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eno</a:t>
            </a:r>
            <a:r>
              <a:rPr lang="en-US" dirty="0"/>
              <a:t> </a:t>
            </a:r>
            <a:r>
              <a:rPr lang="en-US" dirty="0" err="1"/>
              <a:t>vozlišče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oddaljeno</a:t>
            </a:r>
            <a:r>
              <a:rPr lang="en-US" dirty="0"/>
              <a:t> </a:t>
            </a:r>
            <a:r>
              <a:rPr lang="en-US" dirty="0" err="1"/>
              <a:t>lokacijo</a:t>
            </a:r>
            <a:r>
              <a:rPr lang="en-US" dirty="0"/>
              <a:t>, za </a:t>
            </a:r>
            <a:r>
              <a:rPr lang="en-US" dirty="0" err="1"/>
              <a:t>boljši</a:t>
            </a:r>
            <a:r>
              <a:rPr lang="en-US" dirty="0"/>
              <a:t> redundancy.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Zakaj</a:t>
            </a:r>
            <a:r>
              <a:rPr lang="en-US" dirty="0"/>
              <a:t> </a:t>
            </a:r>
            <a:r>
              <a:rPr lang="en-US" dirty="0" err="1"/>
              <a:t>ravno</a:t>
            </a:r>
            <a:r>
              <a:rPr lang="en-US" dirty="0"/>
              <a:t> 3 </a:t>
            </a:r>
            <a:r>
              <a:rPr lang="en-US" dirty="0" err="1"/>
              <a:t>vozlišča</a:t>
            </a:r>
            <a:r>
              <a:rPr lang="en-US" dirty="0"/>
              <a:t>? Za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delovanje</a:t>
            </a:r>
            <a:r>
              <a:rPr lang="en-US" dirty="0"/>
              <a:t> </a:t>
            </a:r>
            <a:r>
              <a:rPr lang="en-US" dirty="0" err="1"/>
              <a:t>našega</a:t>
            </a:r>
            <a:r>
              <a:rPr lang="en-US" dirty="0"/>
              <a:t> </a:t>
            </a:r>
            <a:r>
              <a:rPr lang="en-US" dirty="0" err="1"/>
              <a:t>clustra</a:t>
            </a:r>
            <a:r>
              <a:rPr lang="en-US" dirty="0"/>
              <a:t> </a:t>
            </a:r>
            <a:r>
              <a:rPr lang="en-US" dirty="0" err="1"/>
              <a:t>moramo</a:t>
            </a:r>
            <a:r>
              <a:rPr lang="en-US" dirty="0"/>
              <a:t>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minimalno</a:t>
            </a:r>
            <a:r>
              <a:rPr lang="en-US" dirty="0"/>
              <a:t> 3 </a:t>
            </a:r>
            <a:r>
              <a:rPr lang="en-US" dirty="0" err="1"/>
              <a:t>vozlišča</a:t>
            </a:r>
            <a:r>
              <a:rPr lang="en-US" dirty="0"/>
              <a:t> in </a:t>
            </a:r>
            <a:r>
              <a:rPr lang="en-US" dirty="0" err="1"/>
              <a:t>sicer</a:t>
            </a:r>
            <a:r>
              <a:rPr lang="en-US" dirty="0"/>
              <a:t> </a:t>
            </a:r>
            <a:r>
              <a:rPr lang="en-US" dirty="0" err="1"/>
              <a:t>zaradi</a:t>
            </a:r>
            <a:r>
              <a:rPr lang="en-US" dirty="0"/>
              <a:t> </a:t>
            </a:r>
            <a:r>
              <a:rPr lang="en-US" dirty="0" err="1"/>
              <a:t>mehanizma</a:t>
            </a:r>
            <a:r>
              <a:rPr lang="en-US" dirty="0"/>
              <a:t> </a:t>
            </a:r>
            <a:r>
              <a:rPr lang="en-US" dirty="0" err="1"/>
              <a:t>odločanja</a:t>
            </a:r>
            <a:r>
              <a:rPr lang="en-US" dirty="0"/>
              <a:t> </a:t>
            </a:r>
            <a:r>
              <a:rPr lang="en-US" dirty="0" err="1"/>
              <a:t>imenovanega</a:t>
            </a:r>
            <a:r>
              <a:rPr lang="en-US" dirty="0"/>
              <a:t> quorum.</a:t>
            </a:r>
          </a:p>
          <a:p>
            <a:endParaRPr lang="en-US" dirty="0"/>
          </a:p>
          <a:p>
            <a:r>
              <a:rPr lang="en-US" dirty="0"/>
              <a:t>Quorum je </a:t>
            </a:r>
            <a:r>
              <a:rPr lang="en-US" dirty="0" err="1"/>
              <a:t>mehanizem</a:t>
            </a:r>
            <a:r>
              <a:rPr lang="en-US" dirty="0"/>
              <a:t> za </a:t>
            </a:r>
            <a:r>
              <a:rPr lang="en-US" dirty="0" err="1"/>
              <a:t>odločanje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mora </a:t>
            </a:r>
            <a:r>
              <a:rPr lang="en-US" dirty="0" err="1"/>
              <a:t>večina</a:t>
            </a:r>
            <a:r>
              <a:rPr lang="en-US" dirty="0"/>
              <a:t> </a:t>
            </a:r>
            <a:r>
              <a:rPr lang="en-US" dirty="0" err="1"/>
              <a:t>vozlišč</a:t>
            </a:r>
            <a:r>
              <a:rPr lang="en-US" dirty="0"/>
              <a:t> </a:t>
            </a:r>
            <a:r>
              <a:rPr lang="en-US" dirty="0" err="1"/>
              <a:t>glasovati</a:t>
            </a:r>
            <a:r>
              <a:rPr lang="en-US" dirty="0"/>
              <a:t> </a:t>
            </a:r>
            <a:r>
              <a:rPr lang="en-US" dirty="0" err="1"/>
              <a:t>preden</a:t>
            </a:r>
            <a:r>
              <a:rPr lang="en-US" dirty="0"/>
              <a:t> se </a:t>
            </a:r>
            <a:r>
              <a:rPr lang="en-US" dirty="0" err="1"/>
              <a:t>izvedejo</a:t>
            </a:r>
            <a:r>
              <a:rPr lang="en-US" dirty="0"/>
              <a:t> </a:t>
            </a:r>
            <a:r>
              <a:rPr lang="en-US" dirty="0" err="1"/>
              <a:t>pomembne</a:t>
            </a:r>
            <a:r>
              <a:rPr lang="en-US" dirty="0"/>
              <a:t> </a:t>
            </a:r>
            <a:r>
              <a:rPr lang="en-US" dirty="0" err="1"/>
              <a:t>operacije</a:t>
            </a:r>
            <a:r>
              <a:rPr lang="en-US" dirty="0"/>
              <a:t> (primer </a:t>
            </a:r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prevzema</a:t>
            </a:r>
            <a:r>
              <a:rPr lang="en-US" dirty="0"/>
              <a:t> load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izpadu</a:t>
            </a:r>
            <a:r>
              <a:rPr lang="en-US" dirty="0"/>
              <a:t>), </a:t>
            </a:r>
            <a:r>
              <a:rPr lang="en-US" dirty="0" err="1"/>
              <a:t>uporablja</a:t>
            </a:r>
            <a:r>
              <a:rPr lang="en-US" dirty="0"/>
              <a:t> se za </a:t>
            </a:r>
            <a:r>
              <a:rPr lang="en-US" dirty="0" err="1"/>
              <a:t>preprečevanje</a:t>
            </a:r>
            <a:r>
              <a:rPr lang="en-US" dirty="0"/>
              <a:t> split brain </a:t>
            </a:r>
            <a:r>
              <a:rPr lang="en-US" dirty="0" err="1"/>
              <a:t>pojava</a:t>
            </a:r>
            <a:r>
              <a:rPr lang="en-US" dirty="0"/>
              <a:t>. </a:t>
            </a:r>
            <a:r>
              <a:rPr lang="en-US" dirty="0" err="1"/>
              <a:t>Lahko</a:t>
            </a:r>
            <a:r>
              <a:rPr lang="en-US" dirty="0"/>
              <a:t> je </a:t>
            </a:r>
            <a:r>
              <a:rPr lang="en-US" dirty="0" err="1"/>
              <a:t>tudi</a:t>
            </a:r>
            <a:r>
              <a:rPr lang="en-US" dirty="0"/>
              <a:t> </a:t>
            </a:r>
            <a:r>
              <a:rPr lang="en-US" dirty="0" err="1"/>
              <a:t>zunanju</a:t>
            </a:r>
            <a:r>
              <a:rPr lang="en-US" dirty="0"/>
              <a:t> </a:t>
            </a:r>
            <a:r>
              <a:rPr lang="en-US" dirty="0" err="1"/>
              <a:t>strežnik</a:t>
            </a:r>
            <a:r>
              <a:rPr lang="en-US" dirty="0"/>
              <a:t>, </a:t>
            </a:r>
            <a:r>
              <a:rPr lang="en-US" dirty="0" err="1"/>
              <a:t>vendar</a:t>
            </a:r>
            <a:r>
              <a:rPr lang="en-US" dirty="0"/>
              <a:t> pa </a:t>
            </a:r>
            <a:r>
              <a:rPr lang="en-US" dirty="0" err="1"/>
              <a:t>proxmox</a:t>
            </a:r>
            <a:r>
              <a:rPr lang="en-US" dirty="0"/>
              <a:t> </a:t>
            </a:r>
            <a:r>
              <a:rPr lang="en-US" dirty="0" err="1"/>
              <a:t>tega</a:t>
            </a:r>
            <a:r>
              <a:rPr lang="en-US" dirty="0"/>
              <a:t> ne </a:t>
            </a:r>
            <a:r>
              <a:rPr lang="en-US" dirty="0" err="1"/>
              <a:t>potrebuje</a:t>
            </a:r>
            <a:r>
              <a:rPr lang="en-US" dirty="0"/>
              <a:t> za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delovanje</a:t>
            </a:r>
            <a:r>
              <a:rPr lang="en-US" dirty="0"/>
              <a:t>, </a:t>
            </a:r>
            <a:r>
              <a:rPr lang="en-US" dirty="0" err="1"/>
              <a:t>pomembno</a:t>
            </a:r>
            <a:r>
              <a:rPr lang="en-US" dirty="0"/>
              <a:t> je le da </a:t>
            </a:r>
            <a:r>
              <a:rPr lang="en-US" dirty="0" err="1"/>
              <a:t>nimamo</a:t>
            </a:r>
            <a:r>
              <a:rPr lang="en-US" dirty="0"/>
              <a:t> le 2 </a:t>
            </a:r>
            <a:r>
              <a:rPr lang="en-US" dirty="0" err="1"/>
              <a:t>vozlišč</a:t>
            </a:r>
            <a:r>
              <a:rPr lang="en-US" dirty="0"/>
              <a:t> </a:t>
            </a:r>
            <a:r>
              <a:rPr lang="en-US" dirty="0" err="1"/>
              <a:t>saj</a:t>
            </a:r>
            <a:r>
              <a:rPr lang="en-US" dirty="0"/>
              <a:t> </a:t>
            </a:r>
            <a:r>
              <a:rPr lang="en-US" dirty="0" err="1"/>
              <a:t>vedno</a:t>
            </a:r>
            <a:r>
              <a:rPr lang="en-US" dirty="0"/>
              <a:t> pride do </a:t>
            </a:r>
            <a:r>
              <a:rPr lang="en-US" dirty="0" err="1"/>
              <a:t>izenačitve</a:t>
            </a:r>
            <a:r>
              <a:rPr lang="en-US" dirty="0"/>
              <a:t>, </a:t>
            </a:r>
            <a:r>
              <a:rPr lang="en-US" dirty="0" err="1"/>
              <a:t>volita</a:t>
            </a:r>
            <a:r>
              <a:rPr lang="en-US" dirty="0"/>
              <a:t> drug </a:t>
            </a:r>
            <a:r>
              <a:rPr lang="en-US" dirty="0" err="1"/>
              <a:t>drugega</a:t>
            </a:r>
            <a:r>
              <a:rPr lang="en-US" dirty="0"/>
              <a:t>!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 </a:t>
            </a:r>
            <a:r>
              <a:rPr lang="en-US" dirty="0" err="1"/>
              <a:t>svojem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uporabljal</a:t>
            </a:r>
            <a:r>
              <a:rPr lang="en-US" dirty="0"/>
              <a:t> nested </a:t>
            </a:r>
            <a:r>
              <a:rPr lang="en-US" dirty="0" err="1"/>
              <a:t>virtualizacijo</a:t>
            </a:r>
            <a:r>
              <a:rPr lang="en-US" dirty="0"/>
              <a:t> </a:t>
            </a:r>
            <a:r>
              <a:rPr lang="en-US" dirty="0" err="1"/>
              <a:t>proxmoxa</a:t>
            </a:r>
            <a:r>
              <a:rPr lang="en-US" dirty="0"/>
              <a:t> </a:t>
            </a:r>
            <a:r>
              <a:rPr lang="en-US" dirty="0" err="1"/>
              <a:t>znotraj</a:t>
            </a:r>
            <a:r>
              <a:rPr lang="en-US" dirty="0"/>
              <a:t> </a:t>
            </a:r>
            <a:r>
              <a:rPr lang="en-US" dirty="0" err="1"/>
              <a:t>ESXi</a:t>
            </a:r>
            <a:r>
              <a:rPr lang="en-US" dirty="0"/>
              <a:t>, </a:t>
            </a:r>
            <a:r>
              <a:rPr lang="en-US" dirty="0" err="1"/>
              <a:t>saj</a:t>
            </a:r>
            <a:r>
              <a:rPr lang="en-US" dirty="0"/>
              <a:t> </a:t>
            </a:r>
            <a:r>
              <a:rPr lang="en-US" dirty="0" err="1"/>
              <a:t>nimam</a:t>
            </a:r>
            <a:r>
              <a:rPr lang="en-US" dirty="0"/>
              <a:t> 3 </a:t>
            </a:r>
            <a:r>
              <a:rPr lang="en-US" dirty="0" err="1"/>
              <a:t>fizičnih</a:t>
            </a:r>
            <a:r>
              <a:rPr lang="en-US" dirty="0"/>
              <a:t> </a:t>
            </a:r>
            <a:r>
              <a:rPr lang="en-US" dirty="0" err="1"/>
              <a:t>strežnikov</a:t>
            </a:r>
            <a:r>
              <a:rPr lang="en-US" dirty="0"/>
              <a:t>. </a:t>
            </a:r>
            <a:r>
              <a:rPr lang="en-US" dirty="0" err="1"/>
              <a:t>Proxmox</a:t>
            </a:r>
            <a:r>
              <a:rPr lang="en-US" dirty="0"/>
              <a:t> je </a:t>
            </a:r>
            <a:r>
              <a:rPr lang="en-US" dirty="0" err="1"/>
              <a:t>drugače</a:t>
            </a:r>
            <a:r>
              <a:rPr lang="en-US" dirty="0"/>
              <a:t> bare-metal hypervisor ki se </a:t>
            </a:r>
            <a:r>
              <a:rPr lang="en-US" dirty="0" err="1"/>
              <a:t>namesti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hardware.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Hiter</a:t>
            </a:r>
            <a:r>
              <a:rPr lang="en-US" dirty="0"/>
              <a:t> </a:t>
            </a: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zadevo</a:t>
            </a:r>
            <a:r>
              <a:rPr lang="en-US" dirty="0"/>
              <a:t> </a:t>
            </a:r>
            <a:r>
              <a:rPr lang="en-US" dirty="0" err="1"/>
              <a:t>sconfamo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1.Znotraj </a:t>
            </a:r>
            <a:r>
              <a:rPr lang="en-US" dirty="0" err="1"/>
              <a:t>ESXi</a:t>
            </a:r>
            <a:r>
              <a:rPr lang="en-US" dirty="0"/>
              <a:t> </a:t>
            </a:r>
            <a:r>
              <a:rPr lang="en-US" dirty="0" err="1"/>
              <a:t>postavimo</a:t>
            </a:r>
            <a:r>
              <a:rPr lang="en-US" dirty="0"/>
              <a:t> 3 </a:t>
            </a:r>
            <a:r>
              <a:rPr lang="en-US" dirty="0" err="1"/>
              <a:t>proxmox</a:t>
            </a:r>
            <a:r>
              <a:rPr lang="en-US" dirty="0"/>
              <a:t> </a:t>
            </a:r>
            <a:r>
              <a:rPr lang="en-US" dirty="0" err="1"/>
              <a:t>virt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Dodelimo</a:t>
            </a:r>
            <a:r>
              <a:rPr lang="en-US" dirty="0"/>
              <a:t> 2 </a:t>
            </a:r>
            <a:r>
              <a:rPr lang="en-US" dirty="0" err="1"/>
              <a:t>ločena</a:t>
            </a:r>
            <a:r>
              <a:rPr lang="en-US" dirty="0"/>
              <a:t> </a:t>
            </a:r>
            <a:r>
              <a:rPr lang="en-US" dirty="0" err="1"/>
              <a:t>diska</a:t>
            </a:r>
            <a:r>
              <a:rPr lang="en-US" dirty="0"/>
              <a:t> 1 za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Proxmox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drug za </a:t>
            </a:r>
            <a:r>
              <a:rPr lang="en-US" dirty="0" err="1"/>
              <a:t>izdelavo</a:t>
            </a:r>
            <a:r>
              <a:rPr lang="en-US" dirty="0"/>
              <a:t> ZFS </a:t>
            </a:r>
            <a:r>
              <a:rPr lang="en-US" dirty="0" err="1"/>
              <a:t>datotečnega</a:t>
            </a:r>
            <a:r>
              <a:rPr lang="en-US" dirty="0"/>
              <a:t> Sistema</a:t>
            </a:r>
          </a:p>
          <a:p>
            <a:r>
              <a:rPr lang="en-US" dirty="0"/>
              <a:t>3. </a:t>
            </a:r>
            <a:r>
              <a:rPr lang="en-US" dirty="0" err="1"/>
              <a:t>Preko</a:t>
            </a:r>
            <a:r>
              <a:rPr lang="en-US" dirty="0"/>
              <a:t> UI </a:t>
            </a:r>
            <a:r>
              <a:rPr lang="en-US" dirty="0" err="1"/>
              <a:t>združimo</a:t>
            </a:r>
            <a:r>
              <a:rPr lang="en-US" dirty="0"/>
              <a:t> v cluster</a:t>
            </a:r>
          </a:p>
          <a:p>
            <a:r>
              <a:rPr lang="en-US" dirty="0"/>
              <a:t>4. </a:t>
            </a:r>
            <a:r>
              <a:rPr lang="en-US" dirty="0" err="1"/>
              <a:t>Izdelamo</a:t>
            </a:r>
            <a:r>
              <a:rPr lang="en-US" dirty="0"/>
              <a:t> ZFS </a:t>
            </a:r>
            <a:r>
              <a:rPr lang="en-US" dirty="0" err="1"/>
              <a:t>datotečni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nujno</a:t>
            </a:r>
            <a:r>
              <a:rPr lang="en-US" dirty="0"/>
              <a:t> </a:t>
            </a:r>
            <a:r>
              <a:rPr lang="en-US" dirty="0" err="1"/>
              <a:t>enako</a:t>
            </a:r>
            <a:r>
              <a:rPr lang="en-US" dirty="0"/>
              <a:t> </a:t>
            </a:r>
            <a:r>
              <a:rPr lang="en-US" dirty="0" err="1"/>
              <a:t>poimenovan</a:t>
            </a:r>
            <a:r>
              <a:rPr lang="en-US" dirty="0"/>
              <a:t> </a:t>
            </a:r>
            <a:r>
              <a:rPr lang="en-US" dirty="0" err="1"/>
              <a:t>saj</a:t>
            </a:r>
            <a:r>
              <a:rPr lang="en-US" dirty="0"/>
              <a:t> ko pride do </a:t>
            </a:r>
            <a:r>
              <a:rPr lang="en-US" dirty="0" err="1"/>
              <a:t>failoveerja</a:t>
            </a:r>
            <a:r>
              <a:rPr lang="en-US" dirty="0"/>
              <a:t> in se </a:t>
            </a:r>
            <a:r>
              <a:rPr lang="en-US" dirty="0" err="1"/>
              <a:t>virtualka</a:t>
            </a:r>
            <a:r>
              <a:rPr lang="en-US" dirty="0"/>
              <a:t> </a:t>
            </a:r>
            <a:r>
              <a:rPr lang="en-US" dirty="0" err="1"/>
              <a:t>prenese</a:t>
            </a:r>
            <a:r>
              <a:rPr lang="en-US" dirty="0"/>
              <a:t> mora </a:t>
            </a:r>
            <a:r>
              <a:rPr lang="en-US" dirty="0" err="1"/>
              <a:t>najti</a:t>
            </a:r>
            <a:r>
              <a:rPr lang="en-US" dirty="0"/>
              <a:t> pot do </a:t>
            </a:r>
            <a:r>
              <a:rPr lang="en-US" dirty="0" err="1"/>
              <a:t>svojih</a:t>
            </a:r>
            <a:r>
              <a:rPr lang="en-US" dirty="0"/>
              <a:t> </a:t>
            </a:r>
            <a:r>
              <a:rPr lang="en-US" dirty="0" err="1"/>
              <a:t>datotek</a:t>
            </a:r>
            <a:r>
              <a:rPr lang="en-US" dirty="0"/>
              <a:t>!</a:t>
            </a:r>
          </a:p>
          <a:p>
            <a:r>
              <a:rPr lang="en-US" dirty="0"/>
              <a:t>5. </a:t>
            </a:r>
            <a:r>
              <a:rPr lang="en-US" dirty="0" err="1"/>
              <a:t>Ustvarimo</a:t>
            </a:r>
            <a:r>
              <a:rPr lang="en-US" dirty="0"/>
              <a:t> </a:t>
            </a:r>
            <a:r>
              <a:rPr lang="en-US" dirty="0" err="1"/>
              <a:t>virtualko</a:t>
            </a:r>
            <a:r>
              <a:rPr lang="en-US" dirty="0"/>
              <a:t>/</a:t>
            </a:r>
            <a:r>
              <a:rPr lang="en-US" dirty="0" err="1"/>
              <a:t>kontajner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ZFS </a:t>
            </a:r>
            <a:r>
              <a:rPr lang="en-US" dirty="0" err="1"/>
              <a:t>datotečnem</a:t>
            </a:r>
            <a:r>
              <a:rPr lang="en-US" dirty="0"/>
              <a:t> </a:t>
            </a:r>
            <a:r>
              <a:rPr lang="en-US" dirty="0" err="1"/>
              <a:t>sistemu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Vključimo</a:t>
            </a:r>
            <a:r>
              <a:rPr lang="en-US" dirty="0"/>
              <a:t> </a:t>
            </a:r>
            <a:r>
              <a:rPr lang="en-US" dirty="0" err="1"/>
              <a:t>replikacijo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dveh</a:t>
            </a:r>
            <a:r>
              <a:rPr lang="en-US" dirty="0"/>
              <a:t> </a:t>
            </a:r>
            <a:r>
              <a:rPr lang="en-US" dirty="0" err="1"/>
              <a:t>vozliščih</a:t>
            </a:r>
            <a:endParaRPr lang="en-US" dirty="0"/>
          </a:p>
          <a:p>
            <a:r>
              <a:rPr lang="en-US" dirty="0"/>
              <a:t>7. </a:t>
            </a:r>
            <a:r>
              <a:rPr lang="en-US" dirty="0" err="1"/>
              <a:t>Dodamo</a:t>
            </a:r>
            <a:r>
              <a:rPr lang="en-US" dirty="0"/>
              <a:t> </a:t>
            </a:r>
            <a:r>
              <a:rPr lang="en-US" dirty="0" err="1"/>
              <a:t>virtualko</a:t>
            </a:r>
            <a:r>
              <a:rPr lang="en-US" dirty="0"/>
              <a:t> v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Testiral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Koliko </a:t>
            </a:r>
            <a:r>
              <a:rPr lang="en-US" dirty="0" err="1"/>
              <a:t>časa</a:t>
            </a:r>
            <a:r>
              <a:rPr lang="en-US" dirty="0"/>
              <a:t> </a:t>
            </a:r>
            <a:r>
              <a:rPr lang="en-US" dirty="0" err="1"/>
              <a:t>potrebujejo</a:t>
            </a:r>
            <a:r>
              <a:rPr lang="en-US" dirty="0"/>
              <a:t> </a:t>
            </a:r>
            <a:r>
              <a:rPr lang="en-US" dirty="0" err="1"/>
              <a:t>različne</a:t>
            </a:r>
            <a:r>
              <a:rPr lang="en-US" dirty="0"/>
              <a:t> </a:t>
            </a:r>
            <a:r>
              <a:rPr lang="en-US" dirty="0" err="1"/>
              <a:t>konfiguracije</a:t>
            </a:r>
            <a:r>
              <a:rPr lang="en-US" dirty="0"/>
              <a:t> </a:t>
            </a:r>
            <a:r>
              <a:rPr lang="en-US" dirty="0" err="1"/>
              <a:t>virtualk</a:t>
            </a:r>
            <a:r>
              <a:rPr lang="en-US" dirty="0"/>
              <a:t>/ </a:t>
            </a:r>
            <a:r>
              <a:rPr lang="en-US" dirty="0" err="1"/>
              <a:t>kontajnerjev</a:t>
            </a:r>
            <a:r>
              <a:rPr lang="en-US" dirty="0"/>
              <a:t> za </a:t>
            </a:r>
            <a:r>
              <a:rPr lang="en-US" dirty="0" err="1"/>
              <a:t>ponovno</a:t>
            </a:r>
            <a:r>
              <a:rPr lang="en-US" dirty="0"/>
              <a:t> </a:t>
            </a:r>
            <a:r>
              <a:rPr lang="en-US" dirty="0" err="1"/>
              <a:t>vzpostavitev</a:t>
            </a:r>
            <a:r>
              <a:rPr lang="en-US" dirty="0"/>
              <a:t> </a:t>
            </a:r>
            <a:r>
              <a:rPr lang="en-US" dirty="0" err="1"/>
              <a:t>zveze</a:t>
            </a:r>
            <a:r>
              <a:rPr lang="en-US" dirty="0"/>
              <a:t> po </a:t>
            </a:r>
            <a:r>
              <a:rPr lang="en-US" dirty="0" err="1"/>
              <a:t>izpadu</a:t>
            </a:r>
            <a:r>
              <a:rPr lang="en-US" dirty="0"/>
              <a:t>. </a:t>
            </a:r>
            <a:r>
              <a:rPr lang="en-US" dirty="0" err="1"/>
              <a:t>Izpad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simuliral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, da </a:t>
            </a:r>
            <a:r>
              <a:rPr lang="en-US" dirty="0" err="1"/>
              <a:t>sem</a:t>
            </a:r>
            <a:r>
              <a:rPr lang="en-US" dirty="0"/>
              <a:t> v </a:t>
            </a:r>
            <a:r>
              <a:rPr lang="en-US" dirty="0" err="1"/>
              <a:t>vmwaru</a:t>
            </a:r>
            <a:r>
              <a:rPr lang="en-US" dirty="0"/>
              <a:t> </a:t>
            </a:r>
            <a:r>
              <a:rPr lang="en-US" dirty="0" err="1"/>
              <a:t>izključil</a:t>
            </a:r>
            <a:r>
              <a:rPr lang="en-US" dirty="0"/>
              <a:t> </a:t>
            </a:r>
            <a:r>
              <a:rPr lang="en-US" dirty="0" err="1"/>
              <a:t>mrežno</a:t>
            </a:r>
            <a:r>
              <a:rPr lang="en-US" dirty="0"/>
              <a:t> </a:t>
            </a:r>
            <a:r>
              <a:rPr lang="en-US" dirty="0" err="1"/>
              <a:t>kartico</a:t>
            </a:r>
            <a:r>
              <a:rPr lang="en-US" dirty="0"/>
              <a:t> </a:t>
            </a:r>
            <a:r>
              <a:rPr lang="en-US" dirty="0" err="1"/>
              <a:t>enemu</a:t>
            </a:r>
            <a:r>
              <a:rPr lang="en-US" dirty="0"/>
              <a:t> od </a:t>
            </a:r>
            <a:r>
              <a:rPr lang="en-US" dirty="0" err="1"/>
              <a:t>vozlišč</a:t>
            </a:r>
            <a:r>
              <a:rPr lang="en-US" dirty="0"/>
              <a:t> in </a:t>
            </a:r>
            <a:r>
              <a:rPr lang="en-US" dirty="0" err="1"/>
              <a:t>nato</a:t>
            </a:r>
            <a:r>
              <a:rPr lang="en-US" dirty="0"/>
              <a:t> </a:t>
            </a:r>
            <a:r>
              <a:rPr lang="en-US" dirty="0" err="1"/>
              <a:t>meril</a:t>
            </a:r>
            <a:r>
              <a:rPr lang="en-US" dirty="0"/>
              <a:t> Koliko </a:t>
            </a:r>
            <a:r>
              <a:rPr lang="en-US" dirty="0" err="1"/>
              <a:t>časa</a:t>
            </a:r>
            <a:r>
              <a:rPr lang="en-US" dirty="0"/>
              <a:t> je </a:t>
            </a:r>
            <a:r>
              <a:rPr lang="en-US" dirty="0" err="1"/>
              <a:t>strežnik</a:t>
            </a:r>
            <a:r>
              <a:rPr lang="en-US" dirty="0"/>
              <a:t> </a:t>
            </a:r>
            <a:r>
              <a:rPr lang="en-US" dirty="0" err="1"/>
              <a:t>potreboval</a:t>
            </a:r>
            <a:r>
              <a:rPr lang="en-US" dirty="0"/>
              <a:t>, da je </a:t>
            </a:r>
            <a:r>
              <a:rPr lang="en-US" dirty="0" err="1"/>
              <a:t>začel</a:t>
            </a:r>
            <a:r>
              <a:rPr lang="en-US" dirty="0"/>
              <a:t> </a:t>
            </a:r>
            <a:r>
              <a:rPr lang="en-US" dirty="0" err="1"/>
              <a:t>servirati</a:t>
            </a:r>
            <a:r>
              <a:rPr lang="en-US" dirty="0"/>
              <a:t> </a:t>
            </a:r>
            <a:r>
              <a:rPr lang="en-US" dirty="0" err="1"/>
              <a:t>spletno</a:t>
            </a:r>
            <a:r>
              <a:rPr lang="en-US" dirty="0"/>
              <a:t> </a:t>
            </a:r>
            <a:r>
              <a:rPr lang="en-US" dirty="0" err="1"/>
              <a:t>stran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Rezultati</a:t>
            </a:r>
            <a:r>
              <a:rPr lang="en-US" dirty="0"/>
              <a:t> so </a:t>
            </a:r>
            <a:r>
              <a:rPr lang="en-US" dirty="0" err="1"/>
              <a:t>naslednji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 err="1"/>
              <a:t>Zakaj</a:t>
            </a:r>
            <a:r>
              <a:rPr lang="en-US" dirty="0"/>
              <a:t> pride do </a:t>
            </a:r>
            <a:r>
              <a:rPr lang="en-US" dirty="0" err="1"/>
              <a:t>razlik</a:t>
            </a:r>
            <a:r>
              <a:rPr lang="en-US" dirty="0"/>
              <a:t>, </a:t>
            </a:r>
            <a:r>
              <a:rPr lang="en-US" dirty="0" err="1"/>
              <a:t>kontejner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manj</a:t>
            </a:r>
            <a:r>
              <a:rPr lang="en-US" dirty="0"/>
              <a:t> </a:t>
            </a:r>
            <a:r>
              <a:rPr lang="en-US" dirty="0" err="1"/>
              <a:t>procesov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</a:t>
            </a:r>
            <a:r>
              <a:rPr lang="en-US" dirty="0" err="1"/>
              <a:t>ostali</a:t>
            </a:r>
            <a:r>
              <a:rPr lang="en-US" dirty="0"/>
              <a:t>, desktop </a:t>
            </a:r>
            <a:r>
              <a:rPr lang="en-US" dirty="0" err="1"/>
              <a:t>sploh</a:t>
            </a:r>
            <a:r>
              <a:rPr lang="en-US" dirty="0"/>
              <a:t> rabi </a:t>
            </a:r>
            <a:r>
              <a:rPr lang="en-US" dirty="0" err="1"/>
              <a:t>dolgo</a:t>
            </a:r>
            <a:r>
              <a:rPr lang="en-US" dirty="0"/>
              <a:t>, </a:t>
            </a:r>
            <a:r>
              <a:rPr lang="en-US" dirty="0" err="1"/>
              <a:t>mislim</a:t>
            </a:r>
            <a:r>
              <a:rPr lang="en-US" dirty="0"/>
              <a:t> da bi to </a:t>
            </a:r>
            <a:r>
              <a:rPr lang="en-US" dirty="0" err="1"/>
              <a:t>šlo</a:t>
            </a:r>
            <a:r>
              <a:rPr lang="en-US" dirty="0"/>
              <a:t> </a:t>
            </a:r>
            <a:r>
              <a:rPr lang="en-US" dirty="0" err="1"/>
              <a:t>vse</a:t>
            </a:r>
            <a:r>
              <a:rPr lang="en-US" dirty="0"/>
              <a:t> </a:t>
            </a:r>
            <a:r>
              <a:rPr lang="en-US" dirty="0" err="1"/>
              <a:t>hitreje</a:t>
            </a:r>
            <a:r>
              <a:rPr lang="en-US" dirty="0"/>
              <a:t>, </a:t>
            </a:r>
            <a:r>
              <a:rPr lang="en-US" dirty="0" err="1"/>
              <a:t>če</a:t>
            </a:r>
            <a:r>
              <a:rPr lang="en-US" dirty="0"/>
              <a:t> </a:t>
            </a:r>
            <a:r>
              <a:rPr lang="en-US" dirty="0" err="1"/>
              <a:t>nebi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nested </a:t>
            </a:r>
            <a:r>
              <a:rPr lang="en-US" dirty="0" err="1"/>
              <a:t>virtualizacije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Vidimo</a:t>
            </a:r>
            <a:r>
              <a:rPr lang="en-US" dirty="0"/>
              <a:t> da po </a:t>
            </a:r>
            <a:r>
              <a:rPr lang="en-US" dirty="0" err="1"/>
              <a:t>pribl</a:t>
            </a:r>
            <a:r>
              <a:rPr lang="en-US" dirty="0"/>
              <a:t> </a:t>
            </a:r>
            <a:r>
              <a:rPr lang="en-US" dirty="0" err="1"/>
              <a:t>minuti</a:t>
            </a:r>
            <a:r>
              <a:rPr lang="en-US" dirty="0"/>
              <a:t> se </a:t>
            </a:r>
            <a:r>
              <a:rPr lang="en-US" dirty="0" err="1"/>
              <a:t>šele</a:t>
            </a:r>
            <a:r>
              <a:rPr lang="en-US" dirty="0"/>
              <a:t> quorum </a:t>
            </a:r>
            <a:r>
              <a:rPr lang="en-US" dirty="0" err="1"/>
              <a:t>odloči</a:t>
            </a:r>
            <a:r>
              <a:rPr lang="en-US" dirty="0"/>
              <a:t>, da je </a:t>
            </a:r>
            <a:r>
              <a:rPr lang="en-US" dirty="0" err="1"/>
              <a:t>čas</a:t>
            </a:r>
            <a:r>
              <a:rPr lang="en-US" dirty="0"/>
              <a:t> za </a:t>
            </a:r>
            <a:r>
              <a:rPr lang="en-US" dirty="0" err="1"/>
              <a:t>migracijo</a:t>
            </a:r>
            <a:r>
              <a:rPr lang="en-US" dirty="0"/>
              <a:t>, to je v </a:t>
            </a:r>
            <a:r>
              <a:rPr lang="en-US" dirty="0" err="1"/>
              <a:t>ikt</a:t>
            </a:r>
            <a:r>
              <a:rPr lang="en-US" dirty="0"/>
              <a:t> </a:t>
            </a:r>
            <a:r>
              <a:rPr lang="en-US" dirty="0" err="1"/>
              <a:t>sistemih</a:t>
            </a:r>
            <a:r>
              <a:rPr lang="en-US" dirty="0"/>
              <a:t> </a:t>
            </a:r>
            <a:r>
              <a:rPr lang="en-US" dirty="0" err="1"/>
              <a:t>kar</a:t>
            </a:r>
            <a:r>
              <a:rPr lang="en-US" dirty="0"/>
              <a:t> </a:t>
            </a:r>
            <a:r>
              <a:rPr lang="en-US" dirty="0" err="1"/>
              <a:t>velik</a:t>
            </a:r>
            <a:r>
              <a:rPr lang="en-US" dirty="0"/>
              <a:t> </a:t>
            </a:r>
            <a:r>
              <a:rPr lang="en-US" dirty="0" err="1"/>
              <a:t>čas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510" y="2731062"/>
            <a:ext cx="11102272" cy="2286000"/>
          </a:xfrm>
        </p:spPr>
        <p:txBody>
          <a:bodyPr/>
          <a:lstStyle/>
          <a:p>
            <a:pPr algn="l"/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Visokorazpoložljiva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virtualizacija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s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ProxMox</a:t>
            </a:r>
            <a:b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en-US" b="1" dirty="0">
                <a:solidFill>
                  <a:srgbClr val="F0F6FC"/>
                </a:solidFill>
                <a:latin typeface="-apple-system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Martin Kosi</a:t>
            </a:r>
            <a:endParaRPr lang="en-US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est of HA">
            <a:hlinkClick r:id="" action="ppaction://media"/>
            <a:extLst>
              <a:ext uri="{FF2B5EF4-FFF2-40B4-BE49-F238E27FC236}">
                <a16:creationId xmlns:a16="http://schemas.microsoft.com/office/drawing/2014/main" id="{E2B4D7B5-780B-070D-902E-FF59627CF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7" y="227291"/>
            <a:ext cx="9001125" cy="967423"/>
          </a:xfrm>
          <a:noFill/>
        </p:spPr>
        <p:txBody>
          <a:bodyPr anchor="ctr"/>
          <a:lstStyle/>
          <a:p>
            <a:r>
              <a:rPr lang="en-US" dirty="0" err="1"/>
              <a:t>Zaključek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1475" y="3220271"/>
            <a:ext cx="6486525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indent="0">
              <a:buNone/>
            </a:pPr>
            <a:r>
              <a:rPr lang="en-US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Težave</a:t>
            </a:r>
            <a:r>
              <a:rPr lang="en-US" sz="2400" dirty="0">
                <a:latin typeface="+mj-lt"/>
              </a:rPr>
              <a:t>:</a:t>
            </a:r>
          </a:p>
          <a:p>
            <a:pPr marL="342900" lvl="1" indent="-342900"/>
            <a:r>
              <a:rPr lang="en-US" dirty="0"/>
              <a:t>Nested </a:t>
            </a:r>
            <a:r>
              <a:rPr lang="en-US" dirty="0" err="1"/>
              <a:t>virtualizacija</a:t>
            </a:r>
            <a:r>
              <a:rPr lang="en-US" dirty="0"/>
              <a:t> (</a:t>
            </a:r>
            <a:r>
              <a:rPr lang="en-US" dirty="0" err="1"/>
              <a:t>neodzivnost</a:t>
            </a:r>
            <a:r>
              <a:rPr lang="en-US" dirty="0"/>
              <a:t>)</a:t>
            </a:r>
          </a:p>
          <a:p>
            <a:pPr marL="342900" lvl="1" indent="-342900"/>
            <a:r>
              <a:rPr lang="en-US" dirty="0" err="1"/>
              <a:t>Slaba</a:t>
            </a:r>
            <a:r>
              <a:rPr lang="en-US" dirty="0"/>
              <a:t> </a:t>
            </a:r>
            <a:r>
              <a:rPr lang="en-US" dirty="0" err="1"/>
              <a:t>dokumentacija</a:t>
            </a:r>
            <a:r>
              <a:rPr lang="en-US" dirty="0"/>
              <a:t> za </a:t>
            </a:r>
            <a:r>
              <a:rPr lang="en-US" dirty="0" err="1"/>
              <a:t>proxmox</a:t>
            </a:r>
            <a:r>
              <a:rPr lang="en-US" dirty="0"/>
              <a:t> HA</a:t>
            </a:r>
          </a:p>
          <a:p>
            <a:pPr marL="342900" lvl="1" indent="-342900"/>
            <a:r>
              <a:rPr lang="en-US" dirty="0" err="1"/>
              <a:t>Zelo</a:t>
            </a:r>
            <a:r>
              <a:rPr lang="en-US" dirty="0"/>
              <a:t> </a:t>
            </a:r>
            <a:r>
              <a:rPr lang="en-US" dirty="0" err="1"/>
              <a:t>pomembna</a:t>
            </a:r>
            <a:r>
              <a:rPr lang="en-US" dirty="0"/>
              <a:t> </a:t>
            </a:r>
            <a:r>
              <a:rPr lang="en-US" dirty="0" err="1"/>
              <a:t>poimenovanja</a:t>
            </a:r>
            <a:r>
              <a:rPr lang="en-US" dirty="0"/>
              <a:t>, </a:t>
            </a:r>
            <a:r>
              <a:rPr lang="en-US" dirty="0" err="1"/>
              <a:t>nastavitve</a:t>
            </a:r>
            <a:r>
              <a:rPr lang="en-US" dirty="0"/>
              <a:t> </a:t>
            </a:r>
            <a:r>
              <a:rPr lang="en-US" dirty="0" err="1"/>
              <a:t>tistih</a:t>
            </a:r>
            <a:r>
              <a:rPr lang="en-US" dirty="0"/>
              <a:t> </a:t>
            </a:r>
            <a:r>
              <a:rPr lang="en-US" dirty="0" err="1"/>
              <a:t>sistemov</a:t>
            </a:r>
            <a:r>
              <a:rPr lang="en-US" dirty="0"/>
              <a:t>, ki so </a:t>
            </a:r>
            <a:r>
              <a:rPr lang="en-US" dirty="0" err="1"/>
              <a:t>vključeni</a:t>
            </a:r>
            <a:r>
              <a:rPr lang="en-US" dirty="0"/>
              <a:t> v HA</a:t>
            </a:r>
          </a:p>
          <a:p>
            <a:pPr lvl="1" indent="0">
              <a:buNone/>
            </a:pPr>
            <a:endParaRPr lang="en-US" sz="2400" dirty="0">
              <a:latin typeface="+mj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8C30A-AA0F-D372-43E5-7D388966A688}"/>
              </a:ext>
            </a:extLst>
          </p:cNvPr>
          <p:cNvSpPr txBox="1">
            <a:spLocks/>
          </p:cNvSpPr>
          <p:nvPr/>
        </p:nvSpPr>
        <p:spPr>
          <a:xfrm>
            <a:off x="2252661" y="1509039"/>
            <a:ext cx="7686675" cy="156247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Uspešna</a:t>
            </a:r>
            <a:r>
              <a:rPr lang="en-US" dirty="0"/>
              <a:t> </a:t>
            </a:r>
            <a:r>
              <a:rPr lang="en-US" dirty="0" err="1"/>
              <a:t>vzpostavitev</a:t>
            </a:r>
            <a:r>
              <a:rPr lang="en-US" dirty="0"/>
              <a:t> HA</a:t>
            </a:r>
          </a:p>
          <a:p>
            <a:pPr lvl="1"/>
            <a:r>
              <a:rPr lang="en-US" dirty="0" err="1"/>
              <a:t>Čas</a:t>
            </a:r>
            <a:r>
              <a:rPr lang="en-US" dirty="0"/>
              <a:t> za </a:t>
            </a:r>
            <a:r>
              <a:rPr lang="en-US" dirty="0" err="1"/>
              <a:t>migracijo</a:t>
            </a:r>
            <a:r>
              <a:rPr lang="en-US" dirty="0"/>
              <a:t> in </a:t>
            </a:r>
            <a:r>
              <a:rPr lang="en-US" dirty="0" err="1"/>
              <a:t>prebujanje</a:t>
            </a:r>
            <a:r>
              <a:rPr lang="en-US" dirty="0"/>
              <a:t> </a:t>
            </a:r>
            <a:r>
              <a:rPr lang="en-US" dirty="0" err="1"/>
              <a:t>prevelik</a:t>
            </a:r>
            <a:r>
              <a:rPr lang="en-US" dirty="0"/>
              <a:t> za </a:t>
            </a:r>
            <a:r>
              <a:rPr lang="en-US" dirty="0" err="1"/>
              <a:t>implementacijo</a:t>
            </a:r>
            <a:r>
              <a:rPr lang="en-US" dirty="0"/>
              <a:t> v </a:t>
            </a:r>
            <a:r>
              <a:rPr lang="en-US" dirty="0" err="1"/>
              <a:t>produkcijski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lvl="1"/>
            <a:r>
              <a:rPr lang="en-US" dirty="0"/>
              <a:t>Dobra, </a:t>
            </a:r>
            <a:r>
              <a:rPr lang="en-US" dirty="0" err="1"/>
              <a:t>enostavna</a:t>
            </a:r>
            <a:r>
              <a:rPr lang="en-US" dirty="0"/>
              <a:t> </a:t>
            </a:r>
            <a:r>
              <a:rPr lang="en-US" dirty="0" err="1"/>
              <a:t>rešitev</a:t>
            </a:r>
            <a:r>
              <a:rPr lang="en-US" dirty="0"/>
              <a:t> za “home lab” </a:t>
            </a:r>
            <a:r>
              <a:rPr lang="en-US" dirty="0" err="1"/>
              <a:t>okolje</a:t>
            </a: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0D8B24-F008-F63B-DABA-03093EC1E753}"/>
              </a:ext>
            </a:extLst>
          </p:cNvPr>
          <p:cNvSpPr txBox="1">
            <a:spLocks/>
          </p:cNvSpPr>
          <p:nvPr/>
        </p:nvSpPr>
        <p:spPr>
          <a:xfrm>
            <a:off x="7591425" y="3220271"/>
            <a:ext cx="8934450" cy="411305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Wingdings" panose="05000000000000000000" pitchFamily="2" charset="2"/>
              <a:buNone/>
            </a:pP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Za </a:t>
            </a:r>
            <a:r>
              <a:rPr lang="en-US" sz="2400" dirty="0" err="1">
                <a:latin typeface="+mj-lt"/>
              </a:rPr>
              <a:t>naprej</a:t>
            </a:r>
            <a:r>
              <a:rPr lang="en-US" sz="2400" dirty="0">
                <a:latin typeface="+mj-lt"/>
              </a:rPr>
              <a:t>:</a:t>
            </a:r>
          </a:p>
          <a:p>
            <a:pPr marL="342900" lvl="1" indent="-342900"/>
            <a:r>
              <a:rPr lang="en-US" dirty="0" err="1"/>
              <a:t>Dodajanje</a:t>
            </a:r>
            <a:r>
              <a:rPr lang="en-US" dirty="0"/>
              <a:t> </a:t>
            </a:r>
            <a:r>
              <a:rPr lang="en-US" dirty="0" err="1"/>
              <a:t>vozlišča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oddaljeni</a:t>
            </a:r>
            <a:r>
              <a:rPr lang="en-US" dirty="0"/>
              <a:t> </a:t>
            </a:r>
            <a:r>
              <a:rPr lang="en-US" dirty="0" err="1"/>
              <a:t>lokaciji</a:t>
            </a:r>
            <a:endParaRPr lang="en-US" dirty="0"/>
          </a:p>
          <a:p>
            <a:pPr marL="342900" lvl="1" indent="-342900"/>
            <a:r>
              <a:rPr lang="en-US" dirty="0"/>
              <a:t>Load balancing </a:t>
            </a:r>
            <a:r>
              <a:rPr lang="en-US" dirty="0" err="1"/>
              <a:t>sistem</a:t>
            </a:r>
            <a:endParaRPr lang="en-US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2400" dirty="0">
              <a:latin typeface="+mj-lt"/>
            </a:endParaRPr>
          </a:p>
          <a:p>
            <a:pPr lvl="1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za </a:t>
            </a:r>
            <a:r>
              <a:rPr lang="en-US" dirty="0" err="1"/>
              <a:t>pozornost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437" y="3745880"/>
            <a:ext cx="9467850" cy="2527911"/>
          </a:xfrm>
        </p:spPr>
        <p:txBody>
          <a:bodyPr/>
          <a:lstStyle/>
          <a:p>
            <a:r>
              <a:rPr lang="en-US" dirty="0"/>
              <a:t>Martin Kosi</a:t>
            </a:r>
          </a:p>
          <a:p>
            <a:endParaRPr lang="en-US" dirty="0"/>
          </a:p>
          <a:p>
            <a:r>
              <a:rPr lang="en-US" dirty="0"/>
              <a:t>martin.kosi@gmail.com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Kaj je HA?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318" y="3264408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 err="1"/>
              <a:t>Neprekinjen</a:t>
            </a:r>
            <a:r>
              <a:rPr lang="en-US" dirty="0"/>
              <a:t> </a:t>
            </a:r>
            <a:r>
              <a:rPr lang="en-US" dirty="0" err="1"/>
              <a:t>dostop</a:t>
            </a:r>
            <a:r>
              <a:rPr lang="en-US" dirty="0"/>
              <a:t> do </a:t>
            </a:r>
            <a:r>
              <a:rPr lang="en-US" dirty="0" err="1"/>
              <a:t>storitev</a:t>
            </a:r>
            <a:endParaRPr lang="en-US" dirty="0"/>
          </a:p>
          <a:p>
            <a:r>
              <a:rPr lang="sl-SI" dirty="0" err="1"/>
              <a:t>Preusmerj</a:t>
            </a:r>
            <a:r>
              <a:rPr lang="en-GB" dirty="0" err="1"/>
              <a:t>anje</a:t>
            </a:r>
            <a:r>
              <a:rPr lang="en-US" dirty="0"/>
              <a:t> </a:t>
            </a:r>
            <a:r>
              <a:rPr lang="en-US" dirty="0" err="1"/>
              <a:t>obremenitev</a:t>
            </a:r>
            <a:endParaRPr lang="en-US" dirty="0"/>
          </a:p>
          <a:p>
            <a:r>
              <a:rPr lang="en-US" dirty="0"/>
              <a:t>Clustering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B80E348-69DE-5E91-DD5E-F695046AEC1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1166"/>
          <a:stretch/>
        </p:blipFill>
        <p:spPr bwMode="auto">
          <a:xfrm>
            <a:off x="0" y="0"/>
            <a:ext cx="6115050" cy="6858000"/>
          </a:xfrm>
          <a:prstGeom prst="parallelogram">
            <a:avLst>
              <a:gd name="adj" fmla="val 25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204" y="833852"/>
            <a:ext cx="5066250" cy="690880"/>
          </a:xfrm>
        </p:spPr>
        <p:txBody>
          <a:bodyPr>
            <a:normAutofit/>
          </a:bodyPr>
          <a:lstStyle/>
          <a:p>
            <a:r>
              <a:rPr lang="en-US" sz="3200"/>
              <a:t>NAMEN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29C63-320B-D943-36DC-7D1CEC653DD2}"/>
              </a:ext>
            </a:extLst>
          </p:cNvPr>
          <p:cNvSpPr txBox="1"/>
          <p:nvPr/>
        </p:nvSpPr>
        <p:spPr>
          <a:xfrm>
            <a:off x="1375255" y="2698595"/>
            <a:ext cx="4720745" cy="2870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proxmox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Virtualka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/ Container </a:t>
            </a:r>
            <a:r>
              <a:rPr lang="en-US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--&gt; HA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Linux OS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Apache web server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Testiranje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failover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Dodatno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vozlišče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izven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lokalnega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omrežja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C31946-7C5A-B1AB-3F4D-FBB98EA1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53" y="2218098"/>
            <a:ext cx="1672786" cy="122205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E96101-1C48-1ACB-382A-52998AC6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34" y="2498570"/>
            <a:ext cx="2015848" cy="5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F23B82-B4F7-C244-4809-A38BCEC68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6" y="3865709"/>
            <a:ext cx="3420820" cy="14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is Ubuntu? A Beginner's Guide to Ubuntu Linux Distro | Web Hosting  Geeks' Blog">
            <a:extLst>
              <a:ext uri="{FF2B5EF4-FFF2-40B4-BE49-F238E27FC236}">
                <a16:creationId xmlns:a16="http://schemas.microsoft.com/office/drawing/2014/main" id="{0B9C77A8-F935-7089-E215-9312B0998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385" y="3440151"/>
            <a:ext cx="2715377" cy="20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69" y="0"/>
            <a:ext cx="2184287" cy="1048215"/>
          </a:xfrm>
          <a:noFill/>
        </p:spPr>
        <p:txBody>
          <a:bodyPr anchor="ctr"/>
          <a:lstStyle/>
          <a:p>
            <a:r>
              <a:rPr lang="en-US" dirty="0"/>
              <a:t>QUORUM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6892" y="1691640"/>
            <a:ext cx="6611321" cy="3474720"/>
          </a:xfrm>
          <a:noFill/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 err="1"/>
              <a:t>Zakaj</a:t>
            </a:r>
            <a:r>
              <a:rPr lang="en-US" dirty="0"/>
              <a:t> </a:t>
            </a:r>
            <a:r>
              <a:rPr lang="en-US" dirty="0" err="1"/>
              <a:t>ravno</a:t>
            </a:r>
            <a:r>
              <a:rPr lang="en-US" dirty="0"/>
              <a:t> 3 </a:t>
            </a:r>
            <a:r>
              <a:rPr lang="en-US" dirty="0" err="1"/>
              <a:t>vozlišča</a:t>
            </a:r>
            <a:r>
              <a:rPr lang="en-US" dirty="0"/>
              <a:t>?</a:t>
            </a:r>
          </a:p>
          <a:p>
            <a:r>
              <a:rPr lang="en-US" dirty="0" err="1"/>
              <a:t>Mehanizem</a:t>
            </a:r>
            <a:r>
              <a:rPr lang="en-US" dirty="0"/>
              <a:t> za </a:t>
            </a:r>
            <a:r>
              <a:rPr lang="en-US" dirty="0" err="1"/>
              <a:t>odločanje</a:t>
            </a:r>
            <a:endParaRPr lang="en-US" dirty="0"/>
          </a:p>
          <a:p>
            <a:r>
              <a:rPr lang="en-US" dirty="0" err="1"/>
              <a:t>Večina</a:t>
            </a:r>
            <a:r>
              <a:rPr lang="en-US" dirty="0"/>
              <a:t> </a:t>
            </a:r>
            <a:r>
              <a:rPr lang="en-US" dirty="0" err="1"/>
              <a:t>vozlišč</a:t>
            </a:r>
            <a:r>
              <a:rPr lang="en-US" dirty="0"/>
              <a:t> mora </a:t>
            </a:r>
            <a:r>
              <a:rPr lang="en-US" dirty="0" err="1"/>
              <a:t>soglašati</a:t>
            </a:r>
            <a:r>
              <a:rPr lang="en-US" dirty="0"/>
              <a:t> </a:t>
            </a:r>
            <a:r>
              <a:rPr lang="en-US" dirty="0" err="1"/>
              <a:t>preden</a:t>
            </a:r>
            <a:r>
              <a:rPr lang="en-US" dirty="0"/>
              <a:t> se </a:t>
            </a:r>
            <a:r>
              <a:rPr lang="en-US" dirty="0" err="1"/>
              <a:t>izvedejo</a:t>
            </a:r>
            <a:r>
              <a:rPr lang="en-US" dirty="0"/>
              <a:t> </a:t>
            </a:r>
            <a:r>
              <a:rPr lang="en-US" dirty="0" err="1"/>
              <a:t>operacije</a:t>
            </a:r>
            <a:endParaRPr lang="en-US" dirty="0"/>
          </a:p>
          <a:p>
            <a:r>
              <a:rPr lang="en-US" dirty="0" err="1"/>
              <a:t>Preprečuje</a:t>
            </a:r>
            <a:r>
              <a:rPr lang="en-US" dirty="0"/>
              <a:t> “split-brain” </a:t>
            </a:r>
            <a:r>
              <a:rPr lang="en-US" dirty="0" err="1"/>
              <a:t>pojav</a:t>
            </a:r>
            <a:endParaRPr lang="en-US" dirty="0"/>
          </a:p>
          <a:p>
            <a:r>
              <a:rPr lang="en-US" dirty="0" err="1"/>
              <a:t>Lahko</a:t>
            </a:r>
            <a:r>
              <a:rPr lang="en-US" dirty="0"/>
              <a:t> je </a:t>
            </a:r>
            <a:r>
              <a:rPr lang="en-US" dirty="0" err="1"/>
              <a:t>zunanji</a:t>
            </a:r>
            <a:r>
              <a:rPr lang="en-US" dirty="0"/>
              <a:t> server (tie-breaker)</a:t>
            </a:r>
          </a:p>
          <a:p>
            <a:r>
              <a:rPr lang="en-US" dirty="0" err="1"/>
              <a:t>Proxmox</a:t>
            </a:r>
            <a:r>
              <a:rPr lang="en-US" dirty="0"/>
              <a:t> HA </a:t>
            </a:r>
            <a:r>
              <a:rPr lang="en-US" dirty="0" err="1"/>
              <a:t>nima</a:t>
            </a:r>
            <a:r>
              <a:rPr lang="en-US" dirty="0"/>
              <a:t> </a:t>
            </a:r>
            <a:r>
              <a:rPr lang="en-US" dirty="0" err="1"/>
              <a:t>zunanjega</a:t>
            </a:r>
            <a:r>
              <a:rPr lang="en-US" dirty="0"/>
              <a:t> </a:t>
            </a:r>
            <a:r>
              <a:rPr lang="en-US" dirty="0" err="1"/>
              <a:t>strežnika</a:t>
            </a:r>
            <a:endParaRPr lang="en-US" dirty="0"/>
          </a:p>
          <a:p>
            <a:r>
              <a:rPr lang="en-US" dirty="0" err="1"/>
              <a:t>Če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 2 </a:t>
            </a:r>
            <a:r>
              <a:rPr lang="en-US" dirty="0" err="1"/>
              <a:t>vozlišči</a:t>
            </a:r>
            <a:r>
              <a:rPr lang="en-US" dirty="0"/>
              <a:t> </a:t>
            </a:r>
            <a:r>
              <a:rPr lang="en-US" dirty="0" err="1"/>
              <a:t>vedno</a:t>
            </a:r>
            <a:r>
              <a:rPr lang="en-US" dirty="0"/>
              <a:t> pride do </a:t>
            </a:r>
            <a:r>
              <a:rPr lang="en-US" dirty="0" err="1"/>
              <a:t>izenačitve</a:t>
            </a:r>
            <a:r>
              <a:rPr lang="en-US" dirty="0"/>
              <a:t>, </a:t>
            </a:r>
            <a:r>
              <a:rPr lang="en-US" dirty="0" err="1"/>
              <a:t>volita</a:t>
            </a:r>
            <a:r>
              <a:rPr lang="en-US" dirty="0"/>
              <a:t> drug </a:t>
            </a:r>
            <a:r>
              <a:rPr lang="en-US" dirty="0" err="1"/>
              <a:t>drugega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Quorum In Distributed Systems. What is Quorum? | by Sunny Garg | Medium">
            <a:extLst>
              <a:ext uri="{FF2B5EF4-FFF2-40B4-BE49-F238E27FC236}">
                <a16:creationId xmlns:a16="http://schemas.microsoft.com/office/drawing/2014/main" id="{E55E86DD-11B5-F270-22E9-95C9ED07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2" y="1370447"/>
            <a:ext cx="5336036" cy="41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80" y="2286000"/>
            <a:ext cx="10660566" cy="2286000"/>
          </a:xfrm>
        </p:spPr>
        <p:txBody>
          <a:bodyPr/>
          <a:lstStyle/>
          <a:p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Nested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virtualizacija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proxmoxa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znotraj</a:t>
            </a: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 VMware </a:t>
            </a:r>
            <a:r>
              <a:rPr lang="en-US" b="1" i="0" dirty="0" err="1">
                <a:solidFill>
                  <a:srgbClr val="F0F6FC"/>
                </a:solidFill>
                <a:effectLst/>
                <a:latin typeface="-apple-system"/>
              </a:rPr>
              <a:t>ESXi</a:t>
            </a:r>
            <a:b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35518AE-A27F-52A5-5CA7-3BA34067819D}"/>
              </a:ext>
            </a:extLst>
          </p:cNvPr>
          <p:cNvSpPr/>
          <p:nvPr/>
        </p:nvSpPr>
        <p:spPr>
          <a:xfrm>
            <a:off x="1016000" y="1404257"/>
            <a:ext cx="10160000" cy="46663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sl-S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073" y="11151"/>
            <a:ext cx="6281854" cy="763859"/>
          </a:xfrm>
          <a:noFill/>
        </p:spPr>
        <p:txBody>
          <a:bodyPr/>
          <a:lstStyle/>
          <a:p>
            <a:r>
              <a:rPr lang="en-US" sz="3200" dirty="0"/>
              <a:t>SHEMA</a:t>
            </a:r>
            <a:r>
              <a:rPr lang="en-US" dirty="0"/>
              <a:t> </a:t>
            </a:r>
            <a:r>
              <a:rPr lang="en-US" sz="3200" dirty="0"/>
              <a:t>DELOVANJA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9CD1C0-DAE1-BFFD-6D83-7F8D0B49E6A2}"/>
              </a:ext>
            </a:extLst>
          </p:cNvPr>
          <p:cNvSpPr/>
          <p:nvPr/>
        </p:nvSpPr>
        <p:spPr>
          <a:xfrm>
            <a:off x="2119086" y="1981200"/>
            <a:ext cx="1915886" cy="3200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1986B0-CA62-7B3C-6D5D-AAE6D5EB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119" y="5360022"/>
            <a:ext cx="1922554" cy="562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EB26A3-9F7B-7E56-A8C9-03DACA049EA7}"/>
              </a:ext>
            </a:extLst>
          </p:cNvPr>
          <p:cNvSpPr/>
          <p:nvPr/>
        </p:nvSpPr>
        <p:spPr>
          <a:xfrm>
            <a:off x="5138057" y="2012043"/>
            <a:ext cx="1915886" cy="3200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AECE15-C306-DCB4-D2B5-A1CF02D5B6F8}"/>
              </a:ext>
            </a:extLst>
          </p:cNvPr>
          <p:cNvSpPr/>
          <p:nvPr/>
        </p:nvSpPr>
        <p:spPr>
          <a:xfrm>
            <a:off x="8157028" y="2012043"/>
            <a:ext cx="1915886" cy="3200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sl-SI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C13333-C0C0-B629-3434-E44ECB7C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57" y="4411450"/>
            <a:ext cx="787415" cy="575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C36641-BC3D-5678-1B0C-B19FC59C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92" y="4411450"/>
            <a:ext cx="787415" cy="575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CB40E7-7085-E334-8B26-7E22B843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828" y="4407894"/>
            <a:ext cx="787415" cy="57524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0DB57C-8E3E-2AD3-57F2-12B95E356711}"/>
              </a:ext>
            </a:extLst>
          </p:cNvPr>
          <p:cNvSpPr/>
          <p:nvPr/>
        </p:nvSpPr>
        <p:spPr>
          <a:xfrm>
            <a:off x="2358572" y="2238975"/>
            <a:ext cx="1429657" cy="200297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AA006CBE-30D3-F1C9-0E65-571549FDA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060" y="3043472"/>
            <a:ext cx="1094807" cy="4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What is Ubuntu? A Beginner's Guide to Ubuntu Linux Distro | Web Hosting  Geeks' Blog">
            <a:extLst>
              <a:ext uri="{FF2B5EF4-FFF2-40B4-BE49-F238E27FC236}">
                <a16:creationId xmlns:a16="http://schemas.microsoft.com/office/drawing/2014/main" id="{BCF1F455-165C-0E87-5D61-02AF2E33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79" y="3429000"/>
            <a:ext cx="1260700" cy="9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CF6A2532-21B6-B0AC-E3E8-FD1EF953158D}"/>
              </a:ext>
            </a:extLst>
          </p:cNvPr>
          <p:cNvCxnSpPr>
            <a:cxnSpLocks/>
            <a:stCxn id="22" idx="0"/>
            <a:endCxn id="43" idx="0"/>
          </p:cNvCxnSpPr>
          <p:nvPr/>
        </p:nvCxnSpPr>
        <p:spPr>
          <a:xfrm rot="16200000" flipH="1">
            <a:off x="4564540" y="747835"/>
            <a:ext cx="50295" cy="3032575"/>
          </a:xfrm>
          <a:prstGeom prst="curvedConnector3">
            <a:avLst>
              <a:gd name="adj1" fmla="val -1233693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9295D41-FF84-7710-F1ED-9C647D924303}"/>
              </a:ext>
            </a:extLst>
          </p:cNvPr>
          <p:cNvSpPr/>
          <p:nvPr/>
        </p:nvSpPr>
        <p:spPr>
          <a:xfrm>
            <a:off x="5391147" y="2289270"/>
            <a:ext cx="1429657" cy="200297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BF755802-602F-3D41-36C1-54BEF4E30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35" y="3093767"/>
            <a:ext cx="1094807" cy="4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What is Ubuntu? A Beginner's Guide to Ubuntu Linux Distro | Web Hosting  Geeks' Blog">
            <a:extLst>
              <a:ext uri="{FF2B5EF4-FFF2-40B4-BE49-F238E27FC236}">
                <a16:creationId xmlns:a16="http://schemas.microsoft.com/office/drawing/2014/main" id="{07A531A1-A0A5-0244-B4A3-56BD4AA4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54" y="3479295"/>
            <a:ext cx="1260700" cy="9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24118F-BC99-0226-0FB9-41497DA3E688}"/>
              </a:ext>
            </a:extLst>
          </p:cNvPr>
          <p:cNvSpPr txBox="1"/>
          <p:nvPr/>
        </p:nvSpPr>
        <p:spPr>
          <a:xfrm>
            <a:off x="2670628" y="5256597"/>
            <a:ext cx="246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IZPAD</a:t>
            </a:r>
            <a:endParaRPr lang="sl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10" y="29183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Konfiguracija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/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Znotraj</a:t>
            </a:r>
            <a:r>
              <a:rPr lang="en-US" dirty="0"/>
              <a:t> </a:t>
            </a:r>
            <a:r>
              <a:rPr lang="en-US" dirty="0" err="1"/>
              <a:t>ESXi</a:t>
            </a:r>
            <a:r>
              <a:rPr lang="en-US" dirty="0"/>
              <a:t> </a:t>
            </a:r>
            <a:r>
              <a:rPr lang="en-US" dirty="0" err="1"/>
              <a:t>postavimo</a:t>
            </a:r>
            <a:r>
              <a:rPr lang="en-US" dirty="0"/>
              <a:t> 3 </a:t>
            </a:r>
            <a:r>
              <a:rPr lang="en-US" dirty="0" err="1"/>
              <a:t>proxmox</a:t>
            </a:r>
            <a:r>
              <a:rPr lang="en-US" dirty="0"/>
              <a:t> </a:t>
            </a:r>
            <a:r>
              <a:rPr lang="en-US" dirty="0" err="1"/>
              <a:t>virtualke</a:t>
            </a:r>
            <a:endParaRPr lang="en-US" dirty="0"/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Dodelimo</a:t>
            </a:r>
            <a:r>
              <a:rPr lang="en-US" dirty="0"/>
              <a:t> 2 </a:t>
            </a:r>
            <a:r>
              <a:rPr lang="en-US" dirty="0" err="1"/>
              <a:t>ločena</a:t>
            </a:r>
            <a:r>
              <a:rPr lang="en-US" dirty="0"/>
              <a:t> </a:t>
            </a:r>
            <a:r>
              <a:rPr lang="en-US" dirty="0" err="1"/>
              <a:t>diska</a:t>
            </a:r>
            <a:r>
              <a:rPr lang="en-US" dirty="0"/>
              <a:t> (OS, ZFS pool)</a:t>
            </a:r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proxmoxovega</a:t>
            </a:r>
            <a:r>
              <a:rPr lang="en-US" dirty="0"/>
              <a:t> UI </a:t>
            </a:r>
            <a:r>
              <a:rPr lang="en-US" dirty="0" err="1"/>
              <a:t>jih</a:t>
            </a:r>
            <a:r>
              <a:rPr lang="en-US" dirty="0"/>
              <a:t> </a:t>
            </a:r>
            <a:r>
              <a:rPr lang="en-US" dirty="0" err="1"/>
              <a:t>združimo</a:t>
            </a:r>
            <a:r>
              <a:rPr lang="en-US" dirty="0"/>
              <a:t> v cluster</a:t>
            </a:r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Izdelamo</a:t>
            </a:r>
            <a:r>
              <a:rPr lang="en-US" dirty="0"/>
              <a:t> ZFS </a:t>
            </a:r>
            <a:r>
              <a:rPr lang="en-US" dirty="0" err="1"/>
              <a:t>datotečni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</a:t>
            </a:r>
            <a:r>
              <a:rPr lang="en-US" dirty="0" err="1"/>
              <a:t>nujno</a:t>
            </a:r>
            <a:r>
              <a:rPr lang="en-US" dirty="0"/>
              <a:t> </a:t>
            </a:r>
            <a:r>
              <a:rPr lang="en-US" dirty="0" err="1"/>
              <a:t>enako</a:t>
            </a:r>
            <a:r>
              <a:rPr lang="en-US" dirty="0"/>
              <a:t>   </a:t>
            </a:r>
            <a:r>
              <a:rPr lang="en-US" dirty="0" err="1"/>
              <a:t>poimenovan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vseh</a:t>
            </a:r>
            <a:r>
              <a:rPr lang="en-US" dirty="0"/>
              <a:t> 3!)</a:t>
            </a:r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Ustvarimo</a:t>
            </a:r>
            <a:r>
              <a:rPr lang="en-US" dirty="0"/>
              <a:t> </a:t>
            </a:r>
            <a:r>
              <a:rPr lang="en-US" dirty="0" err="1"/>
              <a:t>virtualko</a:t>
            </a:r>
            <a:r>
              <a:rPr lang="en-US" dirty="0"/>
              <a:t>/container </a:t>
            </a:r>
            <a:r>
              <a:rPr lang="en-US" dirty="0" err="1"/>
              <a:t>na</a:t>
            </a:r>
            <a:r>
              <a:rPr lang="en-US" dirty="0"/>
              <a:t> ZFS </a:t>
            </a:r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Vključimo</a:t>
            </a:r>
            <a:r>
              <a:rPr lang="en-US" dirty="0"/>
              <a:t> </a:t>
            </a:r>
            <a:r>
              <a:rPr lang="en-US" dirty="0" err="1"/>
              <a:t>repliciranje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preostali</a:t>
            </a:r>
            <a:r>
              <a:rPr lang="en-US" dirty="0"/>
              <a:t> </a:t>
            </a:r>
            <a:r>
              <a:rPr lang="en-US" dirty="0" err="1"/>
              <a:t>vozlišči</a:t>
            </a:r>
            <a:endParaRPr lang="en-US" dirty="0"/>
          </a:p>
          <a:p>
            <a:pPr marL="114300" lvl="1" indent="-342900">
              <a:buFont typeface="+mj-lt"/>
              <a:buAutoNum type="arabicPeriod"/>
            </a:pPr>
            <a:r>
              <a:rPr lang="en-US" dirty="0" err="1"/>
              <a:t>Dodamo</a:t>
            </a:r>
            <a:r>
              <a:rPr lang="en-US" dirty="0"/>
              <a:t> </a:t>
            </a:r>
            <a:r>
              <a:rPr lang="en-US" dirty="0" err="1"/>
              <a:t>virtualko</a:t>
            </a:r>
            <a:r>
              <a:rPr lang="en-US" dirty="0"/>
              <a:t>/container v </a:t>
            </a:r>
            <a:r>
              <a:rPr lang="en-US" dirty="0" err="1"/>
              <a:t>proxmox</a:t>
            </a:r>
            <a:r>
              <a:rPr lang="en-US" dirty="0"/>
              <a:t> HA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A34AF6F-E8FC-C85F-D265-F03D6C75D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4" t="10049" r="12788" b="8844"/>
          <a:stretch/>
        </p:blipFill>
        <p:spPr bwMode="auto">
          <a:xfrm flipH="1">
            <a:off x="7464028" y="0"/>
            <a:ext cx="4727972" cy="6303963"/>
          </a:xfrm>
          <a:prstGeom prst="parallelogram">
            <a:avLst>
              <a:gd name="adj" fmla="val 24395"/>
            </a:avLst>
          </a:prstGeom>
          <a:noFill/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12" y="-19721"/>
            <a:ext cx="9629775" cy="1062990"/>
          </a:xfrm>
          <a:noFill/>
        </p:spPr>
        <p:txBody>
          <a:bodyPr anchor="ctr"/>
          <a:lstStyle/>
          <a:p>
            <a:r>
              <a:rPr lang="en-US" dirty="0" err="1"/>
              <a:t>Proxmox</a:t>
            </a:r>
            <a:r>
              <a:rPr lang="en-US" dirty="0"/>
              <a:t> </a:t>
            </a:r>
            <a:r>
              <a:rPr lang="en-US" dirty="0" err="1"/>
              <a:t>spletni</a:t>
            </a:r>
            <a:r>
              <a:rPr lang="en-US" dirty="0"/>
              <a:t> </a:t>
            </a:r>
            <a:r>
              <a:rPr lang="en-US" dirty="0" err="1"/>
              <a:t>vmesnik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DF25F-BF9F-CB05-5178-FF327C15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67094"/>
            <a:ext cx="12192000" cy="52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 err="1"/>
              <a:t>TESTiranje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Ponovna</a:t>
            </a:r>
            <a:r>
              <a:rPr lang="en-US" dirty="0"/>
              <a:t> </a:t>
            </a:r>
            <a:r>
              <a:rPr lang="en-US" dirty="0" err="1"/>
              <a:t>vzpostavitev</a:t>
            </a:r>
            <a:r>
              <a:rPr lang="en-US" dirty="0"/>
              <a:t> </a:t>
            </a:r>
            <a:r>
              <a:rPr lang="en-US" dirty="0" err="1"/>
              <a:t>zveze</a:t>
            </a:r>
            <a:r>
              <a:rPr lang="en-US" dirty="0"/>
              <a:t> z </a:t>
            </a:r>
            <a:r>
              <a:rPr lang="en-US" dirty="0" err="1"/>
              <a:t>apache</a:t>
            </a:r>
            <a:r>
              <a:rPr lang="en-US" dirty="0"/>
              <a:t> web-</a:t>
            </a:r>
            <a:r>
              <a:rPr lang="en-US" dirty="0" err="1"/>
              <a:t>srv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Ubuntu server: 3-6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Ubuntu desktop: 10-15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 ubuntu LTS: </a:t>
            </a:r>
            <a:r>
              <a:rPr lang="en-US" dirty="0" err="1"/>
              <a:t>povprečno</a:t>
            </a:r>
            <a:r>
              <a:rPr lang="en-US" dirty="0"/>
              <a:t> 2 min 20 sec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B54D6B-B976-436F-F027-9A7B4AD4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874" y="89976"/>
            <a:ext cx="4368451" cy="2796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FAEEE-AB60-98C3-B1D2-4C9271C2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826" y="2257063"/>
            <a:ext cx="4149824" cy="37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{04689494-CFBC-4AA2-820C-5C7D89E89879}tf55661986_win32</Template>
  <TotalTime>189</TotalTime>
  <Words>855</Words>
  <Application>Microsoft Office PowerPoint</Application>
  <PresentationFormat>Widescreen</PresentationFormat>
  <Paragraphs>128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Aptos</vt:lpstr>
      <vt:lpstr>Arial</vt:lpstr>
      <vt:lpstr>Calibri</vt:lpstr>
      <vt:lpstr>Calibri Light</vt:lpstr>
      <vt:lpstr>Wingdings</vt:lpstr>
      <vt:lpstr>Custom</vt:lpstr>
      <vt:lpstr>Visokorazpoložljiva virtualizacija s ProxMox  Martin Kosi</vt:lpstr>
      <vt:lpstr>Kaj je HA? </vt:lpstr>
      <vt:lpstr>PowerPoint Presentation</vt:lpstr>
      <vt:lpstr>QUORUM</vt:lpstr>
      <vt:lpstr>Nested virtualizacija proxmoxa znotraj VMware ESXi </vt:lpstr>
      <vt:lpstr>SHEMA DELOVANJA</vt:lpstr>
      <vt:lpstr>Konfiguracija</vt:lpstr>
      <vt:lpstr>Proxmox spletni vmesnik</vt:lpstr>
      <vt:lpstr>TESTiranje</vt:lpstr>
      <vt:lpstr>PowerPoint Presentation</vt:lpstr>
      <vt:lpstr>Zaključek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Kosi</dc:creator>
  <cp:lastModifiedBy>Martin Kosi</cp:lastModifiedBy>
  <cp:revision>9</cp:revision>
  <dcterms:created xsi:type="dcterms:W3CDTF">2025-01-15T19:43:52Z</dcterms:created>
  <dcterms:modified xsi:type="dcterms:W3CDTF">2025-01-15T23:33:18Z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